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5"/>
  </p:sldMasterIdLst>
  <p:notesMasterIdLst>
    <p:notesMasterId r:id="rId19"/>
  </p:notesMasterIdLst>
  <p:handoutMasterIdLst>
    <p:handoutMasterId r:id="rId20"/>
  </p:handoutMasterIdLst>
  <p:sldIdLst>
    <p:sldId id="300" r:id="rId6"/>
    <p:sldId id="305" r:id="rId7"/>
    <p:sldId id="315" r:id="rId8"/>
    <p:sldId id="319" r:id="rId9"/>
    <p:sldId id="324" r:id="rId10"/>
    <p:sldId id="322" r:id="rId11"/>
    <p:sldId id="323" r:id="rId12"/>
    <p:sldId id="320" r:id="rId13"/>
    <p:sldId id="321" r:id="rId14"/>
    <p:sldId id="318" r:id="rId15"/>
    <p:sldId id="317" r:id="rId16"/>
    <p:sldId id="308" r:id="rId17"/>
    <p:sldId id="316" r:id="rId18"/>
  </p:sldIdLst>
  <p:sldSz cx="12192000" cy="6858000"/>
  <p:notesSz cx="7026275" cy="9312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3" userDrawn="1">
          <p15:clr>
            <a:srgbClr val="A4A3A4"/>
          </p15:clr>
        </p15:guide>
        <p15:guide id="2" pos="2213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y L Ziegler" initials="ALZ" lastIdx="17" clrIdx="0"/>
  <p:cmAuthor id="1" name="Fisk, Tim" initials="TF" lastIdx="6" clrIdx="1"/>
  <p:cmAuthor id="2" name="Cordivano, Vincent R." initials="CVR" lastIdx="44" clrIdx="2">
    <p:extLst/>
  </p:cmAuthor>
  <p:cmAuthor id="3" name="Moharir, Gananath D." initials="MGD" lastIdx="18" clrIdx="3">
    <p:extLst/>
  </p:cmAuthor>
  <p:cmAuthor id="4" name="Mickle, Lee" initials="ML" lastIdx="1" clrIdx="4">
    <p:extLst/>
  </p:cmAuthor>
  <p:cmAuthor id="5" name="Line, Colleen M." initials="LCM" lastIdx="2" clrIdx="5">
    <p:extLst/>
  </p:cmAuthor>
  <p:cmAuthor id="6" name="Molla, Gina M" initials="MGM" lastIdx="1" clrIdx="6">
    <p:extLst/>
  </p:cmAuthor>
  <p:cmAuthor id="7" name="Patel, Sejal" initials="PS" lastIdx="1" clrIdx="7">
    <p:extLst/>
  </p:cmAuthor>
  <p:cmAuthor id="8" name="Hill, Dave" initials="HD" lastIdx="1" clrIdx="8">
    <p:extLst/>
  </p:cmAuthor>
  <p:cmAuthor id="9" name="Hill, Dave" initials="HD [2]" lastIdx="1" clrIdx="9">
    <p:extLst/>
  </p:cmAuthor>
  <p:cmAuthor id="10" name="Hill, Dave" initials="HD [3]" lastIdx="1" clrIdx="10">
    <p:extLst/>
  </p:cmAuthor>
  <p:cmAuthor id="11" name="Hill, Dave" initials="HD [4]" lastIdx="1" clrIdx="11">
    <p:extLst/>
  </p:cmAuthor>
  <p:cmAuthor id="12" name="Hill, Dave" initials="HD [5]" lastIdx="1" clrIdx="12">
    <p:extLst/>
  </p:cmAuthor>
  <p:cmAuthor id="13" name="Hill, Dave" initials="HD [6]" lastIdx="1" clrIdx="13">
    <p:extLst/>
  </p:cmAuthor>
  <p:cmAuthor id="14" name="Hill, Dave" initials="HD [7]" lastIdx="1" clrIdx="14">
    <p:extLst/>
  </p:cmAuthor>
  <p:cmAuthor id="15" name="Hill, Dave" initials="HD [8]" lastIdx="1" clrIdx="15">
    <p:extLst/>
  </p:cmAuthor>
  <p:cmAuthor id="16" name="Hill, Dave" initials="HD [9]" lastIdx="1" clrIdx="16">
    <p:extLst/>
  </p:cmAuthor>
  <p:cmAuthor id="17" name="Hill, Dave" initials="HD [10]" lastIdx="1" clrIdx="17">
    <p:extLst/>
  </p:cmAuthor>
  <p:cmAuthor id="18" name="Hill, Dave" initials="HD [11]" lastIdx="1" clrIdx="18">
    <p:extLst/>
  </p:cmAuthor>
  <p:cmAuthor id="19" name="Hill, Dave" initials="HD [12]" lastIdx="0" clrIdx="19">
    <p:extLst/>
  </p:cmAuthor>
  <p:cmAuthor id="20" name="Hill, Dave" initials="HD [13]" lastIdx="0" clrIdx="20">
    <p:extLst/>
  </p:cmAuthor>
  <p:cmAuthor id="21" name="Hill, Dave" initials="HD [14]" lastIdx="1" clrIdx="21">
    <p:extLst/>
  </p:cmAuthor>
  <p:cmAuthor id="22" name="Hill, Dave" initials="HD [15]" lastIdx="1" clrIdx="22">
    <p:extLst/>
  </p:cmAuthor>
  <p:cmAuthor id="23" name="Hill, Dave" initials="HD [16]" lastIdx="1" clrIdx="2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C900"/>
    <a:srgbClr val="898989"/>
    <a:srgbClr val="005F9E"/>
    <a:srgbClr val="C1C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96" autoAdjust="0"/>
    <p:restoredTop sz="87290" autoAdjust="0"/>
  </p:normalViewPr>
  <p:slideViewPr>
    <p:cSldViewPr>
      <p:cViewPr varScale="1">
        <p:scale>
          <a:sx n="194" d="100"/>
          <a:sy n="194" d="100"/>
        </p:scale>
        <p:origin x="1344" y="20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-1392"/>
    </p:cViewPr>
  </p:sorterViewPr>
  <p:notesViewPr>
    <p:cSldViewPr showGuides="1">
      <p:cViewPr varScale="1">
        <p:scale>
          <a:sx n="76" d="100"/>
          <a:sy n="76" d="100"/>
        </p:scale>
        <p:origin x="2885" y="67"/>
      </p:cViewPr>
      <p:guideLst>
        <p:guide orient="horz" pos="2933"/>
        <p:guide pos="221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handoutMaster" Target="handoutMasters/handoutMaster1.xml"/><Relationship Id="rId21" Type="http://schemas.openxmlformats.org/officeDocument/2006/relationships/commentAuthors" Target="commentAuthor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9933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r">
              <a:defRPr sz="1200"/>
            </a:lvl1pPr>
          </a:lstStyle>
          <a:p>
            <a:fld id="{45DC58A4-1F39-4E10-B40C-ECB2E4998083}" type="datetimeFigureOut">
              <a:rPr lang="en-US" smtClean="0"/>
              <a:t>6/2/17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9933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r">
              <a:defRPr sz="1200"/>
            </a:lvl1pPr>
          </a:lstStyle>
          <a:p>
            <a:fld id="{A5BFFE62-8B6F-4B6C-87A1-15BE8E6B70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61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9933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r">
              <a:defRPr sz="1200"/>
            </a:lvl1pPr>
          </a:lstStyle>
          <a:p>
            <a:fld id="{24BF3212-CA4A-4372-B18F-FDBCACCE5573}" type="datetimeFigureOut">
              <a:rPr lang="en-US" smtClean="0"/>
              <a:t>6/2/17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6913"/>
            <a:ext cx="6207125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79" tIns="46689" rIns="93379" bIns="466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628" y="4423334"/>
            <a:ext cx="5621020" cy="4190524"/>
          </a:xfrm>
          <a:prstGeom prst="rect">
            <a:avLst/>
          </a:prstGeom>
        </p:spPr>
        <p:txBody>
          <a:bodyPr vert="horz" lIns="93379" tIns="46689" rIns="93379" bIns="466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9933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r">
              <a:defRPr sz="1200"/>
            </a:lvl1pPr>
          </a:lstStyle>
          <a:p>
            <a:fld id="{6FCCDFB8-CE1E-4CEA-A9A7-0392F69410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86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6913"/>
            <a:ext cx="6207125" cy="3492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609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524001"/>
            <a:ext cx="94488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6400" y="6094560"/>
            <a:ext cx="1524000" cy="5537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033850"/>
            <a:ext cx="1295400" cy="46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55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1117600" y="3276600"/>
            <a:ext cx="1037336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ectangle 17"/>
          <p:cNvSpPr/>
          <p:nvPr userDrawn="1"/>
        </p:nvSpPr>
        <p:spPr bwMode="auto">
          <a:xfrm>
            <a:off x="0" y="3352800"/>
            <a:ext cx="543099" cy="35052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098200" y="3463137"/>
            <a:ext cx="6136217" cy="389922"/>
          </a:xfrm>
        </p:spPr>
        <p:txBody>
          <a:bodyPr/>
          <a:lstStyle>
            <a:lvl1pPr marL="0" indent="0">
              <a:buFont typeface="Wingdings" pitchFamily="2" charset="2"/>
              <a:buNone/>
              <a:defRPr b="1" spc="300" baseline="0">
                <a:solidFill>
                  <a:schemeClr val="tx2"/>
                </a:solidFill>
                <a:latin typeface="Helvetica LT Std" pitchFamily="34" charset="0"/>
                <a:cs typeface="Calibri" pitchFamily="34" charset="0"/>
              </a:defRPr>
            </a:lvl1pPr>
          </a:lstStyle>
          <a:p>
            <a:r>
              <a:rPr lang="en-US" altLang="en-US"/>
              <a:t>Subtitle</a:t>
            </a:r>
            <a:endParaRPr lang="en-US" altLang="en-US" dirty="0"/>
          </a:p>
        </p:txBody>
      </p:sp>
      <p:sp>
        <p:nvSpPr>
          <p:cNvPr id="21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016000" y="1041287"/>
            <a:ext cx="9662160" cy="1981200"/>
          </a:xfrm>
        </p:spPr>
        <p:txBody>
          <a:bodyPr anchor="b" anchorCtr="0">
            <a:no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Helvetica LT Std" pitchFamily="34" charset="0"/>
                <a:cs typeface="Times New Roman" pitchFamily="18" charset="0"/>
              </a:defRPr>
            </a:lvl1pPr>
          </a:lstStyle>
          <a:p>
            <a:r>
              <a:rPr lang="en-US"/>
              <a:t>Section Title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908800" y="6504802"/>
            <a:ext cx="497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000" b="1" i="0" u="none" strike="noStrike" kern="1200" baseline="0" dirty="0">
                <a:solidFill>
                  <a:schemeClr val="tx2"/>
                </a:solidFill>
                <a:latin typeface="Arial"/>
                <a:ea typeface="+mn-ea"/>
                <a:cs typeface="Arial"/>
              </a:rPr>
              <a:t>CMS Alliance to Modernize Healthcare</a:t>
            </a:r>
            <a:endParaRPr lang="en-US" sz="1000" b="1" i="0" dirty="0">
              <a:solidFill>
                <a:schemeClr val="tx2"/>
              </a:solidFill>
              <a:latin typeface="Arial"/>
              <a:ea typeface="Verdana" pitchFamily="34" charset="0"/>
              <a:cs typeface="Arial"/>
            </a:endParaRPr>
          </a:p>
        </p:txBody>
      </p:sp>
      <p:pic>
        <p:nvPicPr>
          <p:cNvPr id="15" name="Picture 14" descr="ppt_cover_art1_sm.ai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5638800"/>
            <a:ext cx="5689600" cy="881888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8440" y="93030"/>
            <a:ext cx="661021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en-US" smtClean="0"/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1785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1277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 bwMode="auto">
          <a:xfrm>
            <a:off x="0" y="0"/>
            <a:ext cx="543099" cy="3124200"/>
          </a:xfrm>
          <a:prstGeom prst="rect">
            <a:avLst/>
          </a:prstGeom>
          <a:solidFill>
            <a:srgbClr val="C1CD23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63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>
            <a:lvl1pPr marL="342900" indent="-2301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92876"/>
            <a:ext cx="2438400" cy="365125"/>
          </a:xfrm>
        </p:spPr>
        <p:txBody>
          <a:bodyPr/>
          <a:lstStyle>
            <a:lvl1pPr>
              <a:defRPr sz="1000">
                <a:latin typeface="Trebuchet MS" panose="020B0603020202020204" pitchFamily="34" charset="0"/>
              </a:defRPr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6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9999" y="2971801"/>
            <a:ext cx="8786285" cy="27971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39999" y="1676402"/>
            <a:ext cx="8786284" cy="12953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36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3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8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2193" y="1600201"/>
            <a:ext cx="4702177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6766816" y="1600200"/>
            <a:ext cx="4702177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536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BED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08000" y="428769"/>
            <a:ext cx="11324856" cy="662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978618" y="6567715"/>
            <a:ext cx="3023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Internal</a:t>
            </a:r>
            <a:r>
              <a:rPr lang="en-US" sz="800" baseline="0" dirty="0"/>
              <a:t> Distribution—Not for Public Release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91044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044156" y="2568939"/>
            <a:ext cx="6136217" cy="389922"/>
          </a:xfrm>
        </p:spPr>
        <p:txBody>
          <a:bodyPr/>
          <a:lstStyle>
            <a:lvl1pPr marL="0" indent="0">
              <a:buFont typeface="Wingdings" pitchFamily="2" charset="2"/>
              <a:buNone/>
              <a:defRPr b="1" spc="300" baseline="0">
                <a:solidFill>
                  <a:schemeClr val="tx2"/>
                </a:solidFill>
                <a:latin typeface="Helvetica LT Std" pitchFamily="34" charset="0"/>
                <a:cs typeface="Calibri" pitchFamily="34" charset="0"/>
              </a:defRPr>
            </a:lvl1pPr>
          </a:lstStyle>
          <a:p>
            <a:r>
              <a:rPr lang="en-US" altLang="en-US" dirty="0"/>
              <a:t>Author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009528" y="368932"/>
            <a:ext cx="9662160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Helvetica LT Std" pitchFamily="34" charset="0"/>
                <a:cs typeface="Times New Roman" pitchFamily="18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0" y="1"/>
            <a:ext cx="543099" cy="2398143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1098200" y="2448468"/>
            <a:ext cx="10593057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>
            <a:off x="0" y="2510288"/>
            <a:ext cx="543099" cy="434771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4" name="Picture 3" descr="cms_logo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0" y="6019800"/>
            <a:ext cx="2438400" cy="66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477000"/>
            <a:ext cx="1724837" cy="381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9728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 lang="en-US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12800" y="1447800"/>
            <a:ext cx="109728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Aft>
                <a:spcPts val="600"/>
              </a:spcAft>
              <a:defRPr lang="en-US" smtClean="0"/>
            </a:lvl1pPr>
            <a:lvl2pPr>
              <a:spcAft>
                <a:spcPts val="600"/>
              </a:spcAft>
              <a:defRPr lang="en-US" smtClean="0"/>
            </a:lvl2pPr>
            <a:lvl3pPr>
              <a:spcAft>
                <a:spcPts val="600"/>
              </a:spcAft>
              <a:defRPr lang="en-US" smtClean="0"/>
            </a:lvl3pPr>
            <a:lvl4pPr marL="1027113" indent="-280988">
              <a:buClr>
                <a:schemeClr val="tx2"/>
              </a:buClr>
              <a:defRPr lang="en-US" smtClean="0"/>
            </a:lvl4pPr>
            <a:lvl5pPr marL="1319213" indent="-228600">
              <a:buClr>
                <a:schemeClr val="tx2"/>
              </a:buClr>
              <a:buSzPct val="60000"/>
              <a:buFont typeface="Wingdings" pitchFamily="2" charset="2"/>
              <a:buChar char="q"/>
              <a:tabLst/>
              <a:defRPr lang="en-US" smtClean="0"/>
            </a:lvl5pPr>
            <a:lvl6pPr marL="1608138" indent="-228600">
              <a:buClr>
                <a:schemeClr val="tx2"/>
              </a:buClr>
              <a:buFont typeface="Helvetica LT Std" pitchFamily="34" charset="0"/>
              <a:buChar char="–"/>
              <a:tabLst/>
              <a:defRPr lang="en-US" smtClean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8440" y="93030"/>
            <a:ext cx="661021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en-US" smtClean="0"/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/>
          <p:cNvCxnSpPr>
            <a:stCxn id="6" idx="3"/>
            <a:endCxn id="6" idx="3"/>
          </p:cNvCxnSpPr>
          <p:nvPr userDrawn="1"/>
        </p:nvCxnSpPr>
        <p:spPr>
          <a:xfrm>
            <a:off x="11859461" y="183489"/>
            <a:ext cx="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11785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1277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2192" y="726480"/>
            <a:ext cx="9956800" cy="712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192" y="1559470"/>
            <a:ext cx="9956800" cy="456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8992" y="6492876"/>
            <a:ext cx="723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BED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r="23077"/>
          <a:stretch/>
        </p:blipFill>
        <p:spPr>
          <a:xfrm>
            <a:off x="-508000" y="56828"/>
            <a:ext cx="1828800" cy="705173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284956" y="6567715"/>
            <a:ext cx="37176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Internal</a:t>
            </a:r>
            <a:r>
              <a:rPr lang="en-US" sz="800" baseline="0"/>
              <a:t> Distribution Only—Not </a:t>
            </a:r>
            <a:r>
              <a:rPr lang="en-US" sz="800" baseline="0" dirty="0"/>
              <a:t>for Public Release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20468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49" r:id="rId8"/>
    <p:sldLayoutId id="2147483650" r:id="rId9"/>
    <p:sldLayoutId id="2147483658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2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342900" indent="-230188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lang="en-US" sz="1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tiff"/><Relationship Id="rId12" Type="http://schemas.openxmlformats.org/officeDocument/2006/relationships/image" Target="../media/image19.tiff"/><Relationship Id="rId13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9" Type="http://schemas.openxmlformats.org/officeDocument/2006/relationships/image" Target="../media/image16.tiff"/><Relationship Id="rId10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980422"/>
            <a:ext cx="7868354" cy="2853175"/>
          </a:xfrm>
          <a:prstGeom prst="rect">
            <a:avLst/>
          </a:prstGeom>
        </p:spPr>
      </p:pic>
      <p:sp>
        <p:nvSpPr>
          <p:cNvPr id="9" name="Subtitle 4"/>
          <p:cNvSpPr>
            <a:spLocks noGrp="1"/>
          </p:cNvSpPr>
          <p:nvPr>
            <p:ph type="subTitle" idx="1"/>
          </p:nvPr>
        </p:nvSpPr>
        <p:spPr>
          <a:xfrm>
            <a:off x="2286000" y="1957910"/>
            <a:ext cx="7523480" cy="495392"/>
          </a:xfrm>
        </p:spPr>
        <p:txBody>
          <a:bodyPr wrap="square">
            <a:spAutoFit/>
          </a:bodyPr>
          <a:lstStyle/>
          <a:p>
            <a:pPr>
              <a:buClr>
                <a:srgbClr val="80A644"/>
              </a:buClr>
              <a:buSzPct val="85000"/>
              <a:defRPr/>
            </a:pPr>
            <a:r>
              <a:rPr lang="en-US" sz="2400" dirty="0" smtClean="0"/>
              <a:t>Reference </a:t>
            </a:r>
            <a:r>
              <a:rPr lang="en-US" sz="2400" dirty="0" smtClean="0"/>
              <a:t>Architecture Working Group – June 9, 2017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09800" y="420735"/>
            <a:ext cx="6553200" cy="3048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>
              <a:defRPr/>
            </a:pPr>
            <a:r>
              <a:rPr lang="en-US" sz="1200" spc="300" dirty="0">
                <a:solidFill>
                  <a:schemeClr val="tx2"/>
                </a:solidFill>
                <a:latin typeface="Arial Black" panose="020B0A04020102020204" pitchFamily="34" charset="0"/>
              </a:rPr>
              <a:t>CMS ALLIANCE TO MODERNIZE HEALTHCARE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920588"/>
            <a:ext cx="7086600" cy="1066800"/>
          </a:xfrm>
        </p:spPr>
        <p:txBody>
          <a:bodyPr>
            <a:normAutofit/>
          </a:bodyPr>
          <a:lstStyle/>
          <a:p>
            <a:r>
              <a:rPr lang="en-US" sz="3200" b="1" spc="140" dirty="0"/>
              <a:t>Advancing the Medicaid IT Enterprise Project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3799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Architecture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examples:</a:t>
            </a:r>
          </a:p>
          <a:p>
            <a:pPr lvl="1"/>
            <a:r>
              <a:rPr lang="en-US" dirty="0" smtClean="0"/>
              <a:t>Radius</a:t>
            </a:r>
          </a:p>
          <a:p>
            <a:pPr lvl="1"/>
            <a:r>
              <a:rPr lang="en-US" dirty="0" smtClean="0"/>
              <a:t>Trellis (structure)</a:t>
            </a:r>
          </a:p>
          <a:p>
            <a:pPr lvl="1"/>
            <a:r>
              <a:rPr lang="en-US" dirty="0" smtClean="0"/>
              <a:t>Wicker (structure)</a:t>
            </a:r>
          </a:p>
          <a:p>
            <a:pPr lvl="1"/>
            <a:r>
              <a:rPr lang="en-US" dirty="0" smtClean="0"/>
              <a:t>Acacia (tree)</a:t>
            </a:r>
          </a:p>
          <a:p>
            <a:pPr lvl="1"/>
            <a:r>
              <a:rPr lang="en-US" dirty="0" smtClean="0"/>
              <a:t>Tupelo (tree)</a:t>
            </a:r>
          </a:p>
          <a:p>
            <a:pPr lvl="1"/>
            <a:r>
              <a:rPr lang="en-US" dirty="0" smtClean="0"/>
              <a:t>Coral</a:t>
            </a:r>
          </a:p>
          <a:p>
            <a:pPr lvl="1"/>
            <a:r>
              <a:rPr lang="en-US" dirty="0" smtClean="0"/>
              <a:t>AMIE – 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dvanced </a:t>
            </a:r>
            <a:r>
              <a:rPr lang="en-US" dirty="0" smtClean="0">
                <a:solidFill>
                  <a:srgbClr val="FF0000"/>
                </a:solidFill>
              </a:rPr>
              <a:t>M</a:t>
            </a:r>
            <a:r>
              <a:rPr lang="en-US" dirty="0" smtClean="0"/>
              <a:t>edicaid </a:t>
            </a:r>
            <a:r>
              <a:rPr lang="en-US" dirty="0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ntegration 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nvironment</a:t>
            </a:r>
          </a:p>
          <a:p>
            <a:pPr lvl="1"/>
            <a:r>
              <a:rPr lang="en-US" dirty="0" smtClean="0"/>
              <a:t>Hermes (god of transitions and boundaries)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39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Meeting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 software evaluations and 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81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Open Source </a:t>
            </a:r>
            <a:r>
              <a:rPr lang="en-US" dirty="0" smtClean="0"/>
              <a:t>Components (Evaluation Leads)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Platform as a Service (MITRE)</a:t>
            </a:r>
          </a:p>
          <a:p>
            <a:pPr lvl="1"/>
            <a:r>
              <a:rPr lang="en-US" dirty="0" err="1" smtClean="0"/>
              <a:t>RedHat</a:t>
            </a:r>
            <a:r>
              <a:rPr lang="en-US" dirty="0" smtClean="0"/>
              <a:t> </a:t>
            </a:r>
            <a:r>
              <a:rPr lang="en-US" dirty="0" err="1" smtClean="0"/>
              <a:t>OpenShift</a:t>
            </a:r>
            <a:endParaRPr lang="en-US" dirty="0" smtClean="0"/>
          </a:p>
          <a:p>
            <a:r>
              <a:rPr lang="en-US" dirty="0" smtClean="0"/>
              <a:t>Communication </a:t>
            </a:r>
            <a:r>
              <a:rPr lang="en-US" dirty="0" smtClean="0"/>
              <a:t>/ </a:t>
            </a:r>
            <a:r>
              <a:rPr lang="en-US" dirty="0" smtClean="0"/>
              <a:t>Messaging (CNSI)</a:t>
            </a:r>
            <a:endParaRPr lang="en-US" dirty="0" smtClean="0"/>
          </a:p>
          <a:p>
            <a:pPr lvl="1"/>
            <a:r>
              <a:rPr lang="en-US" dirty="0" smtClean="0"/>
              <a:t>Apache Kafka, </a:t>
            </a:r>
            <a:r>
              <a:rPr lang="en-US" dirty="0" err="1" smtClean="0"/>
              <a:t>RabbitMQ</a:t>
            </a:r>
            <a:endParaRPr lang="en-US" dirty="0"/>
          </a:p>
          <a:p>
            <a:r>
              <a:rPr lang="en-US" dirty="0" smtClean="0"/>
              <a:t>Registration / Discovery</a:t>
            </a:r>
          </a:p>
          <a:p>
            <a:pPr lvl="1"/>
            <a:r>
              <a:rPr lang="en-US" dirty="0" smtClean="0"/>
              <a:t>Consul, </a:t>
            </a:r>
            <a:r>
              <a:rPr lang="en-US" dirty="0" err="1" smtClean="0"/>
              <a:t>Hyperbahn</a:t>
            </a:r>
            <a:r>
              <a:rPr lang="en-US" dirty="0" smtClean="0"/>
              <a:t>, </a:t>
            </a:r>
            <a:r>
              <a:rPr lang="en-US" dirty="0" err="1" smtClean="0"/>
              <a:t>ZooKeeper</a:t>
            </a:r>
            <a:endParaRPr lang="en-US" dirty="0" smtClean="0"/>
          </a:p>
          <a:p>
            <a:r>
              <a:rPr lang="en-US" dirty="0" smtClean="0"/>
              <a:t>Load Balancing</a:t>
            </a:r>
          </a:p>
          <a:p>
            <a:pPr lvl="1"/>
            <a:r>
              <a:rPr lang="en-US" dirty="0" smtClean="0"/>
              <a:t>AWS Elastic Load Balancer, Netflix Eureka, </a:t>
            </a:r>
            <a:r>
              <a:rPr lang="en-US" dirty="0" err="1" smtClean="0"/>
              <a:t>HAProxy</a:t>
            </a:r>
            <a:r>
              <a:rPr lang="en-US" dirty="0" smtClean="0"/>
              <a:t>, Nginx</a:t>
            </a:r>
          </a:p>
          <a:p>
            <a:r>
              <a:rPr lang="en-US" dirty="0" smtClean="0"/>
              <a:t>Security (MITRE, CNSI – SAML, experience with states)</a:t>
            </a:r>
            <a:endParaRPr lang="en-US" dirty="0" smtClean="0"/>
          </a:p>
          <a:p>
            <a:pPr lvl="1"/>
            <a:r>
              <a:rPr lang="en-US" dirty="0" smtClean="0"/>
              <a:t>Heart Working Group, Argonauts, OAuth2, OpenID Connect, User Managed Access (UMA, </a:t>
            </a:r>
            <a:r>
              <a:rPr lang="en-US" dirty="0" err="1" smtClean="0"/>
              <a:t>Kantara</a:t>
            </a:r>
            <a:r>
              <a:rPr lang="en-US" dirty="0" smtClean="0"/>
              <a:t>), </a:t>
            </a:r>
            <a:r>
              <a:rPr lang="en-US" dirty="0" smtClean="0"/>
              <a:t>SAML</a:t>
            </a:r>
          </a:p>
          <a:p>
            <a:r>
              <a:rPr lang="en-US" dirty="0" smtClean="0"/>
              <a:t>OpenStack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4157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Evaluating Open Source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192" y="1559470"/>
            <a:ext cx="9956800" cy="476513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Functionality</a:t>
            </a:r>
          </a:p>
          <a:p>
            <a:pPr lvl="1"/>
            <a:r>
              <a:rPr lang="en-US" dirty="0"/>
              <a:t>Performance, Scalability, Security, </a:t>
            </a:r>
            <a:r>
              <a:rPr lang="en-US" dirty="0" smtClean="0"/>
              <a:t>Interoperability, Reliability</a:t>
            </a:r>
          </a:p>
          <a:p>
            <a:r>
              <a:rPr lang="en-US" dirty="0" smtClean="0"/>
              <a:t>Strength of Community</a:t>
            </a:r>
          </a:p>
          <a:p>
            <a:pPr lvl="1"/>
            <a:r>
              <a:rPr lang="en-US" dirty="0" smtClean="0"/>
              <a:t>Bug tracker activity</a:t>
            </a:r>
          </a:p>
          <a:p>
            <a:pPr lvl="1"/>
            <a:r>
              <a:rPr lang="en-US" dirty="0" smtClean="0"/>
              <a:t>Commit diversity and rate</a:t>
            </a:r>
          </a:p>
          <a:p>
            <a:pPr lvl="1"/>
            <a:r>
              <a:rPr lang="en-US" dirty="0" smtClean="0"/>
              <a:t>Community size</a:t>
            </a:r>
          </a:p>
          <a:p>
            <a:pPr lvl="1"/>
            <a:r>
              <a:rPr lang="en-US" dirty="0" smtClean="0"/>
              <a:t>Organizational diversity</a:t>
            </a:r>
          </a:p>
          <a:p>
            <a:pPr lvl="1"/>
            <a:r>
              <a:rPr lang="en-US" dirty="0" smtClean="0"/>
              <a:t>Activity in discussion forums</a:t>
            </a:r>
          </a:p>
          <a:p>
            <a:pPr lvl="1"/>
            <a:r>
              <a:rPr lang="en-US" dirty="0" smtClean="0"/>
              <a:t>Activity in new, announcements, and releases</a:t>
            </a:r>
          </a:p>
          <a:p>
            <a:pPr lvl="1"/>
            <a:r>
              <a:rPr lang="en-US" dirty="0" smtClean="0"/>
              <a:t>Longevity</a:t>
            </a:r>
          </a:p>
          <a:p>
            <a:r>
              <a:rPr lang="en-US" dirty="0" smtClean="0"/>
              <a:t>Technology and Standards</a:t>
            </a:r>
          </a:p>
          <a:p>
            <a:r>
              <a:rPr lang="en-US" dirty="0" smtClean="0"/>
              <a:t>Licensing</a:t>
            </a:r>
          </a:p>
          <a:p>
            <a:r>
              <a:rPr lang="en-US" dirty="0" smtClean="0"/>
              <a:t>Market Share / Customers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53400" y="3581400"/>
            <a:ext cx="2819400" cy="92333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information will be captured by category for decision making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596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192" y="1524000"/>
            <a:ext cx="9956800" cy="4566694"/>
          </a:xfrm>
        </p:spPr>
        <p:txBody>
          <a:bodyPr/>
          <a:lstStyle/>
          <a:p>
            <a:r>
              <a:rPr lang="en-US" dirty="0" smtClean="0"/>
              <a:t>MITA </a:t>
            </a:r>
            <a:r>
              <a:rPr lang="en-US" smtClean="0"/>
              <a:t>Governance Board</a:t>
            </a:r>
          </a:p>
          <a:p>
            <a:r>
              <a:rPr lang="en-US" smtClean="0"/>
              <a:t>MESC </a:t>
            </a:r>
            <a:r>
              <a:rPr lang="en-US" dirty="0" smtClean="0"/>
              <a:t>Conference</a:t>
            </a:r>
          </a:p>
          <a:p>
            <a:r>
              <a:rPr lang="en-US" dirty="0" smtClean="0"/>
              <a:t>VT presentation on the Language of Architecture</a:t>
            </a:r>
          </a:p>
          <a:p>
            <a:r>
              <a:rPr lang="en-US" dirty="0" err="1" smtClean="0"/>
              <a:t>RedHat</a:t>
            </a:r>
            <a:r>
              <a:rPr lang="en-US" dirty="0" smtClean="0"/>
              <a:t> </a:t>
            </a:r>
            <a:r>
              <a:rPr lang="en-US" dirty="0" err="1" smtClean="0"/>
              <a:t>OpenShift</a:t>
            </a:r>
            <a:endParaRPr lang="en-US" dirty="0"/>
          </a:p>
          <a:p>
            <a:r>
              <a:rPr lang="en-US" dirty="0" smtClean="0"/>
              <a:t>Name for Reference Architecture</a:t>
            </a:r>
          </a:p>
          <a:p>
            <a:r>
              <a:rPr lang="en-US" dirty="0" smtClean="0"/>
              <a:t>Next week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9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Andrew Laing, Vermont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smtClean="0"/>
              <a:t>Language of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4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RedHat</a:t>
            </a:r>
            <a:r>
              <a:rPr lang="en-US" dirty="0" smtClean="0"/>
              <a:t> </a:t>
            </a:r>
            <a:r>
              <a:rPr lang="en-US" dirty="0" err="1" smtClean="0"/>
              <a:t>OpenShift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192" y="1559470"/>
            <a:ext cx="9956800" cy="4765130"/>
          </a:xfrm>
        </p:spPr>
        <p:txBody>
          <a:bodyPr>
            <a:normAutofit/>
          </a:bodyPr>
          <a:lstStyle/>
          <a:p>
            <a:r>
              <a:rPr lang="en-US" dirty="0" smtClean="0"/>
              <a:t>Functionality</a:t>
            </a:r>
          </a:p>
          <a:p>
            <a:pPr lvl="1"/>
            <a:r>
              <a:rPr lang="en-US" dirty="0" smtClean="0"/>
              <a:t>Enterprise container deployment platform</a:t>
            </a:r>
          </a:p>
          <a:p>
            <a:pPr lvl="2"/>
            <a:r>
              <a:rPr lang="en-US" dirty="0" smtClean="0"/>
              <a:t>Based on Docker, popular container software</a:t>
            </a:r>
          </a:p>
          <a:p>
            <a:pPr lvl="2"/>
            <a:r>
              <a:rPr lang="en-US" dirty="0" smtClean="0"/>
              <a:t>Based on Kubernetes (Google), open source container orchestration software</a:t>
            </a:r>
          </a:p>
          <a:p>
            <a:pPr lvl="2"/>
            <a:r>
              <a:rPr lang="en-US" dirty="0" smtClean="0"/>
              <a:t>Automated build </a:t>
            </a:r>
            <a:r>
              <a:rPr lang="en-US" dirty="0"/>
              <a:t>and deploy Docker-formatted </a:t>
            </a:r>
            <a:r>
              <a:rPr lang="en-US" dirty="0" smtClean="0"/>
              <a:t>containers</a:t>
            </a:r>
          </a:p>
          <a:p>
            <a:pPr lvl="2"/>
            <a:r>
              <a:rPr lang="en-US" dirty="0" smtClean="0"/>
              <a:t>Includes a web console and OAuth 2 authentication server</a:t>
            </a:r>
          </a:p>
          <a:p>
            <a:pPr lvl="2"/>
            <a:r>
              <a:rPr lang="en-US" dirty="0" smtClean="0"/>
              <a:t>Ties in with contiguous integration and contiguous deployment tools</a:t>
            </a:r>
          </a:p>
          <a:p>
            <a:pPr lvl="1"/>
            <a:r>
              <a:rPr lang="en-US" dirty="0" smtClean="0"/>
              <a:t>Several pre-built container environments</a:t>
            </a:r>
          </a:p>
          <a:p>
            <a:pPr lvl="2"/>
            <a:r>
              <a:rPr lang="en-US" dirty="0" smtClean="0"/>
              <a:t>.NET, Java, </a:t>
            </a:r>
            <a:r>
              <a:rPr lang="en-US" dirty="0" err="1" smtClean="0"/>
              <a:t>Node.js</a:t>
            </a:r>
            <a:r>
              <a:rPr lang="en-US" dirty="0" smtClean="0"/>
              <a:t>, PHP, Python, Ruby, Perl, Tomcat</a:t>
            </a:r>
          </a:p>
          <a:p>
            <a:pPr lvl="2"/>
            <a:r>
              <a:rPr lang="en-US" dirty="0" err="1" smtClean="0"/>
              <a:t>MariaDB</a:t>
            </a:r>
            <a:r>
              <a:rPr lang="en-US" dirty="0" smtClean="0"/>
              <a:t>, MongoDB, MySQL, PostgreSQL, </a:t>
            </a:r>
            <a:r>
              <a:rPr lang="en-US" dirty="0" err="1" smtClean="0"/>
              <a:t>Redis</a:t>
            </a:r>
            <a:endParaRPr lang="en-US" dirty="0" smtClean="0"/>
          </a:p>
          <a:p>
            <a:pPr lvl="1"/>
            <a:r>
              <a:rPr lang="en-US" dirty="0" smtClean="0"/>
              <a:t>Service registration /discovery can be done through Kubernetes labels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81000"/>
            <a:ext cx="9232008" cy="61760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93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RedHat</a:t>
            </a:r>
            <a:r>
              <a:rPr lang="en-US" dirty="0" smtClean="0"/>
              <a:t> </a:t>
            </a:r>
            <a:r>
              <a:rPr lang="en-US" dirty="0" err="1" smtClean="0"/>
              <a:t>OpenShift</a:t>
            </a:r>
            <a:r>
              <a:rPr lang="en-US" dirty="0" smtClean="0"/>
              <a:t> – Community / Customers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1676400"/>
            <a:ext cx="2649220" cy="533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640341"/>
            <a:ext cx="2260600" cy="605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371" y="2749550"/>
            <a:ext cx="2248029" cy="4749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00" y="3200400"/>
            <a:ext cx="2413000" cy="3578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7400" y="3971255"/>
            <a:ext cx="3517900" cy="76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1546" y="1746481"/>
            <a:ext cx="2463400" cy="4517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400" y="2715998"/>
            <a:ext cx="939800" cy="6876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3571" y="3734989"/>
            <a:ext cx="3263900" cy="901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9800" y="2962997"/>
            <a:ext cx="1321200" cy="4748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9800" y="5085204"/>
            <a:ext cx="3009900" cy="647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62600" y="5360834"/>
            <a:ext cx="1574800" cy="825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31231" y="5163199"/>
            <a:ext cx="31623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91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RedHat</a:t>
            </a:r>
            <a:r>
              <a:rPr lang="en-US" dirty="0" smtClean="0"/>
              <a:t> </a:t>
            </a:r>
            <a:r>
              <a:rPr lang="en-US" dirty="0" err="1" smtClean="0"/>
              <a:t>OpenShift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192" y="1559470"/>
            <a:ext cx="9956800" cy="4765130"/>
          </a:xfrm>
        </p:spPr>
        <p:txBody>
          <a:bodyPr>
            <a:normAutofit/>
          </a:bodyPr>
          <a:lstStyle/>
          <a:p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Based on Go</a:t>
            </a:r>
          </a:p>
          <a:p>
            <a:pPr lvl="1"/>
            <a:r>
              <a:rPr lang="en-US" dirty="0" smtClean="0"/>
              <a:t>Docker and Kubernetes have performed well in large-scale environments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Google wrote Kubernetes and use it in their framework</a:t>
            </a:r>
          </a:p>
          <a:p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MITRE has seen some issues working with third party Docker-based security tools </a:t>
            </a:r>
          </a:p>
          <a:p>
            <a:r>
              <a:rPr lang="en-US" dirty="0" smtClean="0"/>
              <a:t>Interoperability </a:t>
            </a:r>
          </a:p>
          <a:p>
            <a:pPr lvl="1"/>
            <a:r>
              <a:rPr lang="en-US" dirty="0" smtClean="0"/>
              <a:t>Compatibility issues with some third-party Docker-based tools </a:t>
            </a:r>
          </a:p>
          <a:p>
            <a:r>
              <a:rPr lang="en-US" dirty="0" smtClean="0"/>
              <a:t>Reliability</a:t>
            </a:r>
          </a:p>
          <a:p>
            <a:pPr lvl="1"/>
            <a:r>
              <a:rPr lang="en-US" dirty="0"/>
              <a:t>Docker and Kubernetes have performed well in large-scale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3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RedHat</a:t>
            </a:r>
            <a:r>
              <a:rPr lang="en-US" dirty="0" smtClean="0"/>
              <a:t> </a:t>
            </a:r>
            <a:r>
              <a:rPr lang="en-US" dirty="0" err="1" smtClean="0"/>
              <a:t>OpenShift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192" y="1559470"/>
            <a:ext cx="10298808" cy="270773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Strength of Community</a:t>
            </a:r>
          </a:p>
          <a:p>
            <a:pPr lvl="1"/>
            <a:r>
              <a:rPr lang="en-US" dirty="0" smtClean="0"/>
              <a:t>Bug tracker activity					Hourly, 1138 open, 4559 closed</a:t>
            </a:r>
          </a:p>
          <a:p>
            <a:pPr lvl="1"/>
            <a:r>
              <a:rPr lang="en-US" dirty="0" smtClean="0"/>
              <a:t>Commit diversity and rate				239 contributors, 19K commits</a:t>
            </a:r>
          </a:p>
          <a:p>
            <a:pPr lvl="1"/>
            <a:r>
              <a:rPr lang="en-US" dirty="0" smtClean="0"/>
              <a:t>Community size 					260 companies and organizations</a:t>
            </a:r>
          </a:p>
          <a:p>
            <a:pPr lvl="1"/>
            <a:r>
              <a:rPr lang="en-US" dirty="0" smtClean="0"/>
              <a:t>Organizational diversity				260 </a:t>
            </a:r>
            <a:r>
              <a:rPr lang="en-US" dirty="0"/>
              <a:t>companies and organizations</a:t>
            </a:r>
            <a:endParaRPr lang="en-US" dirty="0" smtClean="0"/>
          </a:p>
          <a:p>
            <a:pPr lvl="1"/>
            <a:r>
              <a:rPr lang="en-US" dirty="0" smtClean="0"/>
              <a:t>Activity in discussion forums				Hourly</a:t>
            </a:r>
          </a:p>
          <a:p>
            <a:pPr lvl="1"/>
            <a:r>
              <a:rPr lang="en-US" dirty="0" smtClean="0"/>
              <a:t>Activity in new, announcements, and releases		8906 </a:t>
            </a:r>
            <a:r>
              <a:rPr lang="en-US" dirty="0" err="1" smtClean="0"/>
              <a:t>OpenShift</a:t>
            </a:r>
            <a:r>
              <a:rPr lang="en-US" dirty="0" smtClean="0"/>
              <a:t> projects in GitHub</a:t>
            </a:r>
          </a:p>
          <a:p>
            <a:pPr lvl="1"/>
            <a:r>
              <a:rPr lang="en-US" dirty="0" smtClean="0"/>
              <a:t>Longevity						74 releases since 9/2014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092" y="4237495"/>
            <a:ext cx="5715000" cy="25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8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RedHat</a:t>
            </a:r>
            <a:r>
              <a:rPr lang="en-US" dirty="0" smtClean="0"/>
              <a:t> </a:t>
            </a:r>
            <a:r>
              <a:rPr lang="en-US" dirty="0" err="1" smtClean="0"/>
              <a:t>OpenShift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192" y="1559470"/>
            <a:ext cx="9956800" cy="476513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Technology and Standards		Linux, Go, </a:t>
            </a:r>
            <a:r>
              <a:rPr lang="en-US" dirty="0" err="1" smtClean="0"/>
              <a:t>Angular.js</a:t>
            </a:r>
            <a:r>
              <a:rPr lang="en-US" dirty="0" smtClean="0"/>
              <a:t>, Docker (modified),                 					Kubernetes (included)</a:t>
            </a:r>
          </a:p>
          <a:p>
            <a:r>
              <a:rPr lang="en-US" dirty="0" smtClean="0"/>
              <a:t>Licensing				Apache 2.0</a:t>
            </a:r>
          </a:p>
          <a:p>
            <a:endParaRPr lang="en-US" dirty="0"/>
          </a:p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Adds enterprise deployment framework on top of established open source tools like Kubernetes and Docker</a:t>
            </a:r>
          </a:p>
          <a:p>
            <a:pPr lvl="1"/>
            <a:r>
              <a:rPr lang="en-US" dirty="0" smtClean="0"/>
              <a:t>Large, active community</a:t>
            </a:r>
          </a:p>
          <a:p>
            <a:pPr lvl="1"/>
            <a:r>
              <a:rPr lang="en-US" dirty="0" err="1" smtClean="0"/>
              <a:t>RedHat</a:t>
            </a:r>
            <a:r>
              <a:rPr lang="en-US" dirty="0" smtClean="0"/>
              <a:t> is an established open source player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err="1" smtClean="0"/>
              <a:t>OpenShift</a:t>
            </a:r>
            <a:r>
              <a:rPr lang="en-US" dirty="0" smtClean="0"/>
              <a:t> Container Platform (OCP) makes significant changes to Docker</a:t>
            </a:r>
          </a:p>
          <a:p>
            <a:pPr lvl="1"/>
            <a:r>
              <a:rPr lang="en-US" dirty="0" smtClean="0"/>
              <a:t>Other Docker-related support software may not work</a:t>
            </a:r>
          </a:p>
          <a:p>
            <a:pPr lvl="1"/>
            <a:r>
              <a:rPr lang="en-US" dirty="0" smtClean="0"/>
              <a:t>Support for OCP is improving from tool vendors, but is not yet widespread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719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TRE Corporate Colors">
      <a:dk1>
        <a:sysClr val="windowText" lastClr="000000"/>
      </a:dk1>
      <a:lt1>
        <a:sysClr val="window" lastClr="FFFFFF"/>
      </a:lt1>
      <a:dk2>
        <a:srgbClr val="005B94"/>
      </a:dk2>
      <a:lt2>
        <a:srgbClr val="CFDEEA"/>
      </a:lt2>
      <a:accent1>
        <a:srgbClr val="00B3DC"/>
      </a:accent1>
      <a:accent2>
        <a:srgbClr val="F7901E"/>
      </a:accent2>
      <a:accent3>
        <a:srgbClr val="FFE23C"/>
      </a:accent3>
      <a:accent4>
        <a:srgbClr val="C1CD23"/>
      </a:accent4>
      <a:accent5>
        <a:srgbClr val="C6401D"/>
      </a:accent5>
      <a:accent6>
        <a:srgbClr val="FFFFFF"/>
      </a:accent6>
      <a:hlink>
        <a:srgbClr val="005F9E"/>
      </a:hlink>
      <a:folHlink>
        <a:srgbClr val="80008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</a:spPr>
      <a:bodyPr rtlCol="0" anchor="t"/>
      <a:lstStyle>
        <a:defPPr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AMH Partnership--Template 20150212.potx" id="{E3E7DF17-9915-4A0A-8A69-379FC87FA219}" vid="{3B648C31-F8F5-4679-A9E6-11D93A2C87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TRE_x0020_Sensitivity xmlns="http://schemas.microsoft.com/sharepoint/v3">Internal MITRE Information</MITRE_x0020_Sensitivity>
    <_Contributor xmlns="http://schemas.microsoft.com/sharepoint/v3/fields" xsi:nil="true"/>
    <Release_x0020_Statement xmlns="http://schemas.microsoft.com/sharepoint/v3">For Internal MITRE Use</Release_x0020_Statement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MITRE Work" ma:contentTypeID="0x010100823A99C636F7423283FB0D200866C6130058962E164FD14646B65BD0D4BDD40A0E" ma:contentTypeVersion="1" ma:contentTypeDescription="Materials and documents that contain MITRE authored content and other content directly attributable to MITRE and its work" ma:contentTypeScope="" ma:versionID="ab73289778e83d0700725df461c3689b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targetNamespace="http://schemas.microsoft.com/office/2006/metadata/properties" ma:root="true" ma:fieldsID="e207f629e9ef5d09050449f693559770" ns1:_="" ns2:_="">
    <xsd:import namespace="http://schemas.microsoft.com/sharepoint/v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Contributor" minOccurs="0"/>
                <xsd:element ref="ns1:MITRE_x0020_Sensitivity"/>
                <xsd:element ref="ns1:Release_x0020_Statement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MITRE_x0020_Sensitivity" ma:index="10" ma:displayName="Sensitivity" ma:default="Internal MITRE Information" ma:internalName="MITRE_x0020_Sensitivity">
      <xsd:simpleType>
        <xsd:restriction base="dms:Choice">
          <xsd:enumeration value="Public Information"/>
          <xsd:enumeration value="Internal MITRE Information"/>
          <xsd:enumeration value="Sensitive Information"/>
          <xsd:enumeration value="Highly Sensitive Information"/>
        </xsd:restriction>
      </xsd:simpleType>
    </xsd:element>
    <xsd:element name="Release_x0020_Statement" ma:index="11" ma:displayName="Release Statement" ma:default="For Internal MITRE Use" ma:internalName="Release_x0020_Statement">
      <xsd:simpleType>
        <xsd:union memberTypes="dms:Text">
          <xsd:simpleType>
            <xsd:restriction base="dms:Choice">
              <xsd:enumeration value="Approved for Public Release"/>
              <xsd:enumeration value="For Internal MITRE Use"/>
              <xsd:enumeration value="For Release to All Sponsors"/>
              <xsd:enumeration value="For Limited Internal MITRE Use"/>
              <xsd:enumeration value="For Limited External Release"/>
              <xsd:enumeration value="Privileged: Sensitive Personal Information"/>
              <xsd:enumeration value="MITRE Proprietary"/>
              <xsd:enumeration value="Source Selection Sensitive"/>
              <xsd:enumeration value="Restricted: Highly Sensitive Personal Information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ntributor" ma:index="9" nillable="true" ma:displayName="Contributor" ma:description="One or more people or organizations that contributed to this resource" ma:internalName="_Contributor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F987F4-B58D-4CA5-980A-F3CE4EC64D31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sharepoint/v3/fields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952A377-355C-48AD-9C1C-8BDCECEA82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9D1AB3-61E6-49CE-A202-6C87A7ACF11F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09EA95C7-BE2A-4286-8E71-7F1724D23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63034</TotalTime>
  <Words>409</Words>
  <Application>Microsoft Macintosh PowerPoint</Application>
  <PresentationFormat>Widescreen</PresentationFormat>
  <Paragraphs>109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 Black</vt:lpstr>
      <vt:lpstr>Calibri</vt:lpstr>
      <vt:lpstr>Helvetica LT Std</vt:lpstr>
      <vt:lpstr>Times New Roman</vt:lpstr>
      <vt:lpstr>Trebuchet MS</vt:lpstr>
      <vt:lpstr>Verdana</vt:lpstr>
      <vt:lpstr>Wingdings</vt:lpstr>
      <vt:lpstr>Arial</vt:lpstr>
      <vt:lpstr>Office Theme</vt:lpstr>
      <vt:lpstr>Advancing the Medicaid IT Enterprise Project </vt:lpstr>
      <vt:lpstr>Agenda</vt:lpstr>
      <vt:lpstr>Language of Architecture</vt:lpstr>
      <vt:lpstr>RedHat OpenShift</vt:lpstr>
      <vt:lpstr>PowerPoint Presentation</vt:lpstr>
      <vt:lpstr>RedHat OpenShift – Community / Customers</vt:lpstr>
      <vt:lpstr>RedHat OpenShift</vt:lpstr>
      <vt:lpstr>RedHat OpenShift</vt:lpstr>
      <vt:lpstr>RedHat OpenShift</vt:lpstr>
      <vt:lpstr>Reference Architecture Names</vt:lpstr>
      <vt:lpstr>Next Meeting</vt:lpstr>
      <vt:lpstr>Potential Open Source Components (Evaluation Leads)</vt:lpstr>
      <vt:lpstr>Evaluating Open Source Software</vt:lpstr>
    </vt:vector>
  </TitlesOfParts>
  <Company>The MITRE Corporation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Advancing Medicaid IT Enterprise DSG Director Quarterly Status 2017-01-27 wip 01-13</dc:title>
  <dc:creator>Vince Cordivano</dc:creator>
  <dc:description/>
  <cp:lastModifiedBy>Hill, Dave</cp:lastModifiedBy>
  <cp:revision>2254</cp:revision>
  <cp:lastPrinted>2017-01-20T15:08:41Z</cp:lastPrinted>
  <dcterms:created xsi:type="dcterms:W3CDTF">2012-10-22T21:49:00Z</dcterms:created>
  <dcterms:modified xsi:type="dcterms:W3CDTF">2017-06-09T16:02:35Z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0x010100823A99C636F7423283FB0D200866C6130058962E164FD14646B65BD0D4BDD40A0E</vt:lpwstr>
  </property>
  <property fmtid="{D5CDD505-2E9C-101B-9397-08002B2CF9AE}" pid="3" name="Deliverable Month">
    <vt:lpwstr>2012 October</vt:lpwstr>
  </property>
  <property fmtid="{D5CDD505-2E9C-101B-9397-08002B2CF9AE}" pid="4" name="Deliverable Type">
    <vt:lpwstr>Monthly Status Report</vt:lpwstr>
  </property>
  <property fmtid="{D5CDD505-2E9C-101B-9397-08002B2CF9AE}" pid="5" name="Document Owner">
    <vt:lpwstr>Gana Moharir</vt:lpwstr>
  </property>
</Properties>
</file>